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257" r:id="rId2"/>
    <p:sldId id="258" r:id="rId3"/>
    <p:sldId id="259" r:id="rId4"/>
    <p:sldId id="260" r:id="rId5"/>
    <p:sldId id="262" r:id="rId6"/>
    <p:sldId id="264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3" autoAdjust="0"/>
    <p:restoredTop sz="92165" autoAdjust="0"/>
  </p:normalViewPr>
  <p:slideViewPr>
    <p:cSldViewPr snapToGrid="0">
      <p:cViewPr varScale="1">
        <p:scale>
          <a:sx n="45" d="100"/>
          <a:sy n="45" d="100"/>
        </p:scale>
        <p:origin x="912" y="2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1FE210-2544-4EE2-91B3-ABB449F1C2A8}" type="datetimeFigureOut">
              <a:rPr lang="en-US" smtClean="0"/>
              <a:t>9/19/2020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F80E65-EE4A-425B-B21D-D30DCD32CB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0408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F2D26D-B4DC-46EB-B65A-7862D180FD61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072757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A5F0E7-5D9C-4A7A-8A1F-2D80642193CF}" type="slidenum">
              <a:rPr lang="en-GB" smtClean="0"/>
              <a:pPr>
                <a:defRPr/>
              </a:pPr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084672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A5F0E7-5D9C-4A7A-8A1F-2D80642193CF}" type="slidenum">
              <a:rPr lang="en-GB" smtClean="0"/>
              <a:pPr>
                <a:defRPr/>
              </a:pPr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675759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OpenFace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provides pre-trained deep neural networks.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During the training portion of the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OpenFace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pipeline, 500,000 images are passed through the neural net.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OpenFace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trains these images to produce 128 facial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embeddings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that represent a generic face.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OpenFace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uses Google’s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FaceNet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architecture for feature extraction and uses a triplet loss function to test how accurate the neural net classifies a face.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A5F0E7-5D9C-4A7A-8A1F-2D80642193CF}" type="slidenum">
              <a:rPr lang="en-GB" smtClean="0"/>
              <a:pPr>
                <a:defRPr/>
              </a:pPr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849697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A5F0E7-5D9C-4A7A-8A1F-2D80642193CF}" type="slidenum">
              <a:rPr lang="en-GB" smtClean="0"/>
              <a:pPr>
                <a:defRPr/>
              </a:pPr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53763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A5F0E7-5D9C-4A7A-8A1F-2D80642193CF}" type="slidenum">
              <a:rPr lang="en-GB" smtClean="0"/>
              <a:pPr>
                <a:defRPr/>
              </a:pPr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44311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50009-9B27-4F4E-BBCA-9F9986AFD928}" type="datetimeFigureOut">
              <a:rPr lang="en-US" smtClean="0"/>
              <a:t>9/19/2020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7ED5A2-1993-46DF-ABA4-1B9D0C6C97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6448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50009-9B27-4F4E-BBCA-9F9986AFD928}" type="datetimeFigureOut">
              <a:rPr lang="en-US" smtClean="0"/>
              <a:t>9/19/2020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7ED5A2-1993-46DF-ABA4-1B9D0C6C97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5595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50009-9B27-4F4E-BBCA-9F9986AFD928}" type="datetimeFigureOut">
              <a:rPr lang="en-US" smtClean="0"/>
              <a:t>9/19/2020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7ED5A2-1993-46DF-ABA4-1B9D0C6C97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0085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18613" y="2348880"/>
            <a:ext cx="10363200" cy="2592288"/>
          </a:xfrm>
          <a:solidFill>
            <a:schemeClr val="bg2">
              <a:lumMod val="90000"/>
            </a:schemeClr>
          </a:solidFill>
        </p:spPr>
        <p:txBody>
          <a:bodyPr anchor="ctr"/>
          <a:lstStyle>
            <a:lvl1pPr algn="ctr">
              <a:defRPr sz="4000" b="1" cap="none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896555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609600" y="356600"/>
            <a:ext cx="10972800" cy="39319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rgbClr val="004378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023489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50009-9B27-4F4E-BBCA-9F9986AFD928}" type="datetimeFigureOut">
              <a:rPr lang="en-US" smtClean="0"/>
              <a:t>9/19/2020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7ED5A2-1993-46DF-ABA4-1B9D0C6C97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1942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50009-9B27-4F4E-BBCA-9F9986AFD928}" type="datetimeFigureOut">
              <a:rPr lang="en-US" smtClean="0"/>
              <a:t>9/19/2020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7ED5A2-1993-46DF-ABA4-1B9D0C6C97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0472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50009-9B27-4F4E-BBCA-9F9986AFD928}" type="datetimeFigureOut">
              <a:rPr lang="en-US" smtClean="0"/>
              <a:t>9/19/2020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7ED5A2-1993-46DF-ABA4-1B9D0C6C97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1996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50009-9B27-4F4E-BBCA-9F9986AFD928}" type="datetimeFigureOut">
              <a:rPr lang="en-US" smtClean="0"/>
              <a:t>9/19/2020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7ED5A2-1993-46DF-ABA4-1B9D0C6C97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2946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50009-9B27-4F4E-BBCA-9F9986AFD928}" type="datetimeFigureOut">
              <a:rPr lang="en-US" smtClean="0"/>
              <a:t>9/19/2020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7ED5A2-1993-46DF-ABA4-1B9D0C6C97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4473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50009-9B27-4F4E-BBCA-9F9986AFD928}" type="datetimeFigureOut">
              <a:rPr lang="en-US" smtClean="0"/>
              <a:t>9/19/2020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7ED5A2-1993-46DF-ABA4-1B9D0C6C97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207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50009-9B27-4F4E-BBCA-9F9986AFD928}" type="datetimeFigureOut">
              <a:rPr lang="en-US" smtClean="0"/>
              <a:t>9/19/2020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7ED5A2-1993-46DF-ABA4-1B9D0C6C97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9585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50009-9B27-4F4E-BBCA-9F9986AFD928}" type="datetimeFigureOut">
              <a:rPr lang="en-US" smtClean="0"/>
              <a:t>9/19/2020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7ED5A2-1993-46DF-ABA4-1B9D0C6C97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0647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150009-9B27-4F4E-BBCA-9F9986AFD928}" type="datetimeFigureOut">
              <a:rPr lang="en-US" smtClean="0"/>
              <a:t>9/19/2020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7ED5A2-1993-46DF-ABA4-1B9D0C6C97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343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.png"/><Relationship Id="rId5" Type="http://schemas.openxmlformats.org/officeDocument/2006/relationships/image" Target="../media/image6.png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3" Type="http://schemas.openxmlformats.org/officeDocument/2006/relationships/image" Target="../media/image7.jpeg"/><Relationship Id="rId7" Type="http://schemas.openxmlformats.org/officeDocument/2006/relationships/image" Target="../media/image1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10" Type="http://schemas.openxmlformats.org/officeDocument/2006/relationships/image" Target="../media/image16.png"/><Relationship Id="rId4" Type="http://schemas.openxmlformats.org/officeDocument/2006/relationships/image" Target="../media/image8.jpeg"/><Relationship Id="rId9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nalyticsvidhya.com/blog/2018/08/a-simple-introduction-to-facial-recognition-with-python-codes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5" Type="http://schemas.openxmlformats.org/officeDocument/2006/relationships/hyperlink" Target="https://github.com/ageitgey/face_recognition/wiki/Face-Recognition-Accuracy-Problems" TargetMode="External"/><Relationship Id="rId4" Type="http://schemas.openxmlformats.org/officeDocument/2006/relationships/hyperlink" Target="https://face-recognition.readthedocs.io/en/latest/_modules/face_recognition/api.html#face_distance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4109" y="1369301"/>
            <a:ext cx="8939049" cy="869433"/>
          </a:xfrm>
          <a:noFill/>
        </p:spPr>
        <p:txBody>
          <a:bodyPr>
            <a:noAutofit/>
          </a:bodyPr>
          <a:lstStyle/>
          <a:p>
            <a:pPr marL="361950">
              <a:spcBef>
                <a:spcPts val="0"/>
              </a:spcBef>
              <a:tabLst>
                <a:tab pos="0" algn="l"/>
                <a:tab pos="450215" algn="l"/>
                <a:tab pos="2533650" algn="l"/>
              </a:tabLst>
            </a:pPr>
            <a:r>
              <a:rPr lang="en-US" sz="3200" dirty="0"/>
              <a:t>De-duplication of Entities with-in a cluster using Image matching</a:t>
            </a:r>
            <a:endParaRPr lang="en-IN" sz="3000" dirty="0"/>
          </a:p>
        </p:txBody>
      </p:sp>
      <p:sp>
        <p:nvSpPr>
          <p:cNvPr id="4" name="Rectangle 3"/>
          <p:cNvSpPr/>
          <p:nvPr/>
        </p:nvSpPr>
        <p:spPr>
          <a:xfrm>
            <a:off x="2353270" y="788769"/>
            <a:ext cx="741513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US" sz="4400" b="1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3270" y="2557815"/>
            <a:ext cx="8729888" cy="2534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589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2514600" y="332828"/>
            <a:ext cx="6972300" cy="391073"/>
          </a:xfrm>
        </p:spPr>
        <p:txBody>
          <a:bodyPr>
            <a:noAutofit/>
          </a:bodyPr>
          <a:lstStyle/>
          <a:p>
            <a:pPr algn="ctr"/>
            <a:r>
              <a:rPr lang="en-US" sz="2600" dirty="0">
                <a:cs typeface="Tahoma" pitchFamily="34" charset="0"/>
              </a:rPr>
              <a:t>Methodology</a:t>
            </a:r>
          </a:p>
        </p:txBody>
      </p:sp>
      <p:sp>
        <p:nvSpPr>
          <p:cNvPr id="25" name="Content Placeholder 9"/>
          <p:cNvSpPr txBox="1">
            <a:spLocks/>
          </p:cNvSpPr>
          <p:nvPr/>
        </p:nvSpPr>
        <p:spPr>
          <a:xfrm>
            <a:off x="1150883" y="1028700"/>
            <a:ext cx="10042634" cy="2849033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5400000" scaled="1"/>
            <a:tileRect/>
          </a:gradFill>
        </p:spPr>
        <p:txBody>
          <a:bodyPr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0" indent="0">
              <a:buNone/>
            </a:pPr>
            <a:r>
              <a:rPr lang="en-IN" sz="2200" b="1" i="1" dirty="0"/>
              <a:t>Facial feature vectorization with </a:t>
            </a:r>
            <a:r>
              <a:rPr lang="en-IN" sz="2200" b="1" i="1" dirty="0" err="1"/>
              <a:t>dlib</a:t>
            </a:r>
            <a:r>
              <a:rPr lang="en-IN" sz="2200" b="1" i="1" dirty="0"/>
              <a:t> and </a:t>
            </a:r>
            <a:r>
              <a:rPr lang="en-IN" sz="2200" b="1" i="1" dirty="0" err="1"/>
              <a:t>face_recognition</a:t>
            </a:r>
            <a:r>
              <a:rPr lang="en-IN" sz="2200" b="1" i="1" dirty="0"/>
              <a:t> libraries of python for detection of duplicate </a:t>
            </a:r>
            <a:r>
              <a:rPr lang="en-IN" sz="2200" b="1" i="1" dirty="0" smtClean="0"/>
              <a:t>faces:</a:t>
            </a:r>
            <a:endParaRPr lang="en-US" sz="2200" b="1" i="1" dirty="0"/>
          </a:p>
          <a:p>
            <a:pPr marL="0" indent="0">
              <a:buNone/>
            </a:pPr>
            <a:r>
              <a:rPr lang="en-IN" sz="2000" dirty="0"/>
              <a:t>The Machine Learning algorithm goes through the data and identifies patterns in the data. To identify whose face is similar in a set of given photographs, there are multiple things we can look at as a pattern. Example : Height/width of the face, Average colour of face (R, G, B), Width of other parts of the face like eye, </a:t>
            </a:r>
            <a:r>
              <a:rPr lang="en-IN" sz="2000" dirty="0" smtClean="0"/>
              <a:t>nose, </a:t>
            </a:r>
            <a:r>
              <a:rPr lang="en-US" sz="2000" dirty="0"/>
              <a:t>the ratio of height of the face to the width of the face</a:t>
            </a:r>
            <a:r>
              <a:rPr lang="en-IN" sz="2000" dirty="0" smtClean="0"/>
              <a:t> and others features</a:t>
            </a:r>
            <a:endParaRPr lang="en-IN" sz="2000" dirty="0"/>
          </a:p>
          <a:p>
            <a:pPr marL="0" indent="0">
              <a:buNone/>
            </a:pPr>
            <a:endParaRPr lang="en-IN" sz="500" dirty="0"/>
          </a:p>
          <a:p>
            <a:pPr marL="0" indent="0">
              <a:buNone/>
            </a:pPr>
            <a:r>
              <a:rPr lang="en-IN" sz="2000" dirty="0"/>
              <a:t>Different faces have different dimensions while similar faces will have similar dimensions. 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5833" y="4343400"/>
            <a:ext cx="9837683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365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2514600" y="332828"/>
            <a:ext cx="6972300" cy="391073"/>
          </a:xfrm>
        </p:spPr>
        <p:txBody>
          <a:bodyPr>
            <a:noAutofit/>
          </a:bodyPr>
          <a:lstStyle/>
          <a:p>
            <a:pPr algn="ctr"/>
            <a:r>
              <a:rPr lang="en-US" sz="2600" dirty="0" smtClean="0">
                <a:cs typeface="Tahoma" pitchFamily="34" charset="0"/>
              </a:rPr>
              <a:t>Face Detection and Feature Vectors</a:t>
            </a:r>
            <a:endParaRPr lang="en-US" sz="2600" dirty="0">
              <a:cs typeface="Tahoma" pitchFamily="34" charset="0"/>
            </a:endParaRPr>
          </a:p>
        </p:txBody>
      </p:sp>
      <p:sp>
        <p:nvSpPr>
          <p:cNvPr id="25" name="Content Placeholder 9"/>
          <p:cNvSpPr txBox="1">
            <a:spLocks/>
          </p:cNvSpPr>
          <p:nvPr/>
        </p:nvSpPr>
        <p:spPr>
          <a:xfrm>
            <a:off x="1152115" y="898227"/>
            <a:ext cx="10042634" cy="605469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5400000" scaled="1"/>
            <a:tileRect/>
          </a:gradFill>
        </p:spPr>
        <p:txBody>
          <a:bodyPr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0" indent="0">
              <a:buNone/>
            </a:pPr>
            <a:r>
              <a:rPr lang="en-IN" sz="1900" dirty="0"/>
              <a:t>This methodology involves converting a particular face into numbers. </a:t>
            </a:r>
            <a:r>
              <a:rPr lang="en-US" sz="1900" dirty="0"/>
              <a:t>For every image the algorithm first detects the face and then perform the facial landmarks. </a:t>
            </a:r>
            <a:endParaRPr lang="en-US" sz="1900" b="1" i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9857" y="4226428"/>
            <a:ext cx="1499992" cy="1437332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332568" y="3928646"/>
            <a:ext cx="18703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1"/>
                </a:solidFill>
              </a:rPr>
              <a:t>Facial Landmarks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0502" y="4226428"/>
            <a:ext cx="5450063" cy="14373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58645" y="1893333"/>
            <a:ext cx="1601204" cy="1616459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2332568" y="1609195"/>
            <a:ext cx="19630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</a:rPr>
              <a:t>Face Detection</a:t>
            </a:r>
          </a:p>
        </p:txBody>
      </p:sp>
      <p:sp>
        <p:nvSpPr>
          <p:cNvPr id="13" name="Down Arrow 12"/>
          <p:cNvSpPr/>
          <p:nvPr/>
        </p:nvSpPr>
        <p:spPr>
          <a:xfrm>
            <a:off x="3200400" y="3552295"/>
            <a:ext cx="152400" cy="34713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/>
          <p:cNvSpPr/>
          <p:nvPr/>
        </p:nvSpPr>
        <p:spPr>
          <a:xfrm>
            <a:off x="3997950" y="4838700"/>
            <a:ext cx="764551" cy="1232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143500" y="3911098"/>
            <a:ext cx="46863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1"/>
                </a:solidFill>
                <a:latin typeface="Calibri (Body)"/>
              </a:rPr>
              <a:t>2-dimensional Landmarks (68 </a:t>
            </a:r>
            <a:r>
              <a:rPr lang="en-US" sz="1600" i="1" dirty="0">
                <a:solidFill>
                  <a:schemeClr val="accent1"/>
                </a:solidFill>
                <a:latin typeface="Calibri (Body)"/>
              </a:rPr>
              <a:t>(x, y)</a:t>
            </a:r>
            <a:r>
              <a:rPr lang="en-US" sz="1600" dirty="0">
                <a:solidFill>
                  <a:schemeClr val="accent1"/>
                </a:solidFill>
                <a:latin typeface="Calibri (Body)"/>
              </a:rPr>
              <a:t>-coordinates))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638800" y="1604546"/>
            <a:ext cx="4191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1"/>
                </a:solidFill>
              </a:rPr>
              <a:t>Facial Encoding (128-dimensional points)</a:t>
            </a: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62500" y="1893333"/>
            <a:ext cx="5438064" cy="16164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2" name="Rectangle 21"/>
          <p:cNvSpPr/>
          <p:nvPr/>
        </p:nvSpPr>
        <p:spPr>
          <a:xfrm>
            <a:off x="1308539" y="5924931"/>
            <a:ext cx="988621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20000"/>
              </a:spcBef>
              <a:spcAft>
                <a:spcPct val="0"/>
              </a:spcAft>
            </a:pPr>
            <a:r>
              <a:rPr lang="en-US" dirty="0"/>
              <a:t>Faces in this system are then encoded and represented as 128-dimension points as face vectors. Each of these numbers represents an orthogonal component of the face encoding.</a:t>
            </a:r>
          </a:p>
        </p:txBody>
      </p:sp>
      <p:sp>
        <p:nvSpPr>
          <p:cNvPr id="23" name="Up Arrow 22"/>
          <p:cNvSpPr/>
          <p:nvPr/>
        </p:nvSpPr>
        <p:spPr>
          <a:xfrm>
            <a:off x="7399332" y="3536879"/>
            <a:ext cx="152400" cy="347133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Arrow Connector 29"/>
          <p:cNvCxnSpPr/>
          <p:nvPr/>
        </p:nvCxnSpPr>
        <p:spPr>
          <a:xfrm>
            <a:off x="2370668" y="4838699"/>
            <a:ext cx="18203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2216817" y="4663387"/>
            <a:ext cx="115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265945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2514600" y="332828"/>
            <a:ext cx="6972300" cy="391073"/>
          </a:xfrm>
        </p:spPr>
        <p:txBody>
          <a:bodyPr>
            <a:noAutofit/>
          </a:bodyPr>
          <a:lstStyle/>
          <a:p>
            <a:pPr algn="ctr"/>
            <a:r>
              <a:rPr lang="en-US" sz="2600" dirty="0" smtClean="0">
                <a:cs typeface="Tahoma" pitchFamily="34" charset="0"/>
              </a:rPr>
              <a:t>Face Comparison with Euclidean Distance</a:t>
            </a:r>
            <a:endParaRPr lang="en-US" sz="2600" dirty="0">
              <a:cs typeface="Tahoma" pitchFamily="34" charset="0"/>
            </a:endParaRPr>
          </a:p>
        </p:txBody>
      </p:sp>
      <p:sp>
        <p:nvSpPr>
          <p:cNvPr id="25" name="Content Placeholder 9"/>
          <p:cNvSpPr txBox="1">
            <a:spLocks/>
          </p:cNvSpPr>
          <p:nvPr/>
        </p:nvSpPr>
        <p:spPr>
          <a:xfrm>
            <a:off x="1120584" y="906509"/>
            <a:ext cx="10042634" cy="1495223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5400000" scaled="1"/>
            <a:tileRect/>
          </a:gradFill>
        </p:spPr>
        <p:txBody>
          <a:bodyPr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/>
              <a:t>The 128 measurements of each face is also known as </a:t>
            </a:r>
            <a:r>
              <a:rPr lang="en-US" sz="1800" b="1" dirty="0"/>
              <a:t>embedding</a:t>
            </a:r>
            <a:r>
              <a:rPr lang="en-US" sz="1800" dirty="0"/>
              <a:t>. We need to run our face images through the pre-trained network provided by </a:t>
            </a:r>
            <a:r>
              <a:rPr lang="en-US" sz="1800" i="1" dirty="0" err="1"/>
              <a:t>OpenFace</a:t>
            </a:r>
            <a:r>
              <a:rPr lang="en-US" sz="1800" i="1" dirty="0"/>
              <a:t>*</a:t>
            </a:r>
            <a:r>
              <a:rPr lang="en-US" sz="1800" dirty="0"/>
              <a:t> to get the 128 measurements for each face. Researchers have discovered that the most accurate approach is to let the computer figure out the measurements to collect itself. Deep learning does a better job than humans at figuring out which parts of a face are important to measure. </a:t>
            </a:r>
            <a:endParaRPr lang="en-US" sz="1800" b="1" i="1" dirty="0"/>
          </a:p>
        </p:txBody>
      </p:sp>
      <p:pic>
        <p:nvPicPr>
          <p:cNvPr id="13" name="Picture 12">
            <a:extLst>
              <a:ext uri="{FF2B5EF4-FFF2-40B4-BE49-F238E27FC236}">
                <a16:creationId xmlns:lc="http://schemas.openxmlformats.org/drawingml/2006/lockedCanvas" xmlns="" xmlns:a16="http://schemas.microsoft.com/office/drawing/2014/main" xmlns:xdr="http://schemas.openxmlformats.org/drawingml/2006/spreadsheetDrawing" id="{034194ED-5F4F-4D2F-943A-EBFA96B5F5A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2725" y="2928128"/>
            <a:ext cx="813107" cy="107237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lc="http://schemas.openxmlformats.org/drawingml/2006/lockedCanvas" xmlns="" xmlns:a16="http://schemas.microsoft.com/office/drawing/2014/main" xmlns:xdr="http://schemas.openxmlformats.org/drawingml/2006/spreadsheetDrawing" id="{A8BA6C92-CCB7-434D-9B23-7FD79D94B57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3717" y="4829308"/>
            <a:ext cx="822114" cy="1072378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2361731" y="3956829"/>
            <a:ext cx="8131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Image1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2343715" y="5878325"/>
            <a:ext cx="8131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Image2</a:t>
            </a: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05201" y="2762447"/>
            <a:ext cx="3314700" cy="13873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05201" y="4621083"/>
            <a:ext cx="3314700" cy="15650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266" name="Picture 2" descr="Image for post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401" y="3734603"/>
            <a:ext cx="2945847" cy="13383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Right Arrow 35"/>
          <p:cNvSpPr/>
          <p:nvPr/>
        </p:nvSpPr>
        <p:spPr>
          <a:xfrm>
            <a:off x="3174840" y="3369067"/>
            <a:ext cx="330362" cy="1164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ight Arrow 36"/>
          <p:cNvSpPr/>
          <p:nvPr/>
        </p:nvSpPr>
        <p:spPr>
          <a:xfrm>
            <a:off x="3156823" y="5318995"/>
            <a:ext cx="330362" cy="1164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Elbow Connector 14"/>
          <p:cNvCxnSpPr>
            <a:stCxn id="27" idx="3"/>
            <a:endCxn id="11266" idx="0"/>
          </p:cNvCxnSpPr>
          <p:nvPr/>
        </p:nvCxnSpPr>
        <p:spPr>
          <a:xfrm>
            <a:off x="6819902" y="3456121"/>
            <a:ext cx="2044423" cy="278482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Elbow Connector 38"/>
          <p:cNvCxnSpPr>
            <a:stCxn id="11266" idx="2"/>
          </p:cNvCxnSpPr>
          <p:nvPr/>
        </p:nvCxnSpPr>
        <p:spPr>
          <a:xfrm rot="5400000">
            <a:off x="7660855" y="4232001"/>
            <a:ext cx="362516" cy="2044423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8077201" y="2932315"/>
            <a:ext cx="172675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schemeClr val="accent1"/>
                </a:solidFill>
              </a:rPr>
              <a:t>Euclidean distance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3505202" y="2476500"/>
            <a:ext cx="33147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1"/>
                </a:solidFill>
              </a:rPr>
              <a:t>Facial Encoding</a:t>
            </a:r>
          </a:p>
        </p:txBody>
      </p:sp>
      <p:sp>
        <p:nvSpPr>
          <p:cNvPr id="3" name="Rectangle 2"/>
          <p:cNvSpPr/>
          <p:nvPr/>
        </p:nvSpPr>
        <p:spPr>
          <a:xfrm>
            <a:off x="2232183" y="6314302"/>
            <a:ext cx="824531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i="1" dirty="0"/>
              <a:t>*</a:t>
            </a:r>
            <a:r>
              <a:rPr lang="en-US" sz="1200" i="1" dirty="0" err="1"/>
              <a:t>OpenFace</a:t>
            </a:r>
            <a:r>
              <a:rPr lang="en-US" sz="1200" i="1" dirty="0"/>
              <a:t> has published </a:t>
            </a:r>
            <a:r>
              <a:rPr lang="en-US" sz="1200" i="1" dirty="0" err="1"/>
              <a:t>serveral</a:t>
            </a:r>
            <a:r>
              <a:rPr lang="en-US" sz="1200" i="1" dirty="0"/>
              <a:t> trained networks. Here, </a:t>
            </a:r>
            <a:r>
              <a:rPr lang="en-US" sz="1200" i="1" dirty="0" err="1"/>
              <a:t>OpenFace</a:t>
            </a:r>
            <a:r>
              <a:rPr lang="en-US" sz="1200" i="1" dirty="0"/>
              <a:t> uses Google’s </a:t>
            </a:r>
            <a:r>
              <a:rPr lang="en-US" sz="1200" i="1" dirty="0" err="1"/>
              <a:t>FaceNet</a:t>
            </a:r>
            <a:r>
              <a:rPr lang="en-US" sz="1200" i="1" dirty="0"/>
              <a:t> architecture for feature extraction.</a:t>
            </a:r>
          </a:p>
        </p:txBody>
      </p:sp>
    </p:spTree>
    <p:extLst>
      <p:ext uri="{BB962C8B-B14F-4D97-AF65-F5344CB8AC3E}">
        <p14:creationId xmlns:p14="http://schemas.microsoft.com/office/powerpoint/2010/main" val="3517045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2514600" y="332829"/>
            <a:ext cx="7924800" cy="364534"/>
          </a:xfrm>
        </p:spPr>
        <p:txBody>
          <a:bodyPr>
            <a:noAutofit/>
          </a:bodyPr>
          <a:lstStyle/>
          <a:p>
            <a:pPr algn="ctr"/>
            <a:r>
              <a:rPr lang="en-US" sz="2600" dirty="0" smtClean="0">
                <a:cs typeface="Tahoma" pitchFamily="34" charset="0"/>
              </a:rPr>
              <a:t>Methodology – Face Comparison in a set of Images</a:t>
            </a:r>
            <a:endParaRPr lang="en-US" sz="2600" dirty="0">
              <a:cs typeface="Tahoma" pitchFamily="34" charset="0"/>
            </a:endParaRPr>
          </a:p>
        </p:txBody>
      </p:sp>
      <p:sp>
        <p:nvSpPr>
          <p:cNvPr id="25" name="Content Placeholder 9"/>
          <p:cNvSpPr txBox="1">
            <a:spLocks/>
          </p:cNvSpPr>
          <p:nvPr/>
        </p:nvSpPr>
        <p:spPr>
          <a:xfrm>
            <a:off x="1120584" y="1020559"/>
            <a:ext cx="10042634" cy="876439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5400000" scaled="1"/>
            <a:tileRect/>
          </a:gradFill>
        </p:spPr>
        <p:txBody>
          <a:bodyPr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0" indent="0">
              <a:buNone/>
            </a:pPr>
            <a:r>
              <a:rPr lang="en-IN" sz="1800" dirty="0"/>
              <a:t>Machine Learning algorithm can intelligently label out many of facial features and once the feature vectors have been obtained the algorithm needs to compare the feature vectors of different images.</a:t>
            </a:r>
            <a:endParaRPr lang="en-US" sz="1800" b="1" i="1" dirty="0"/>
          </a:p>
        </p:txBody>
      </p:sp>
      <p:pic>
        <p:nvPicPr>
          <p:cNvPr id="13" name="Picture 12">
            <a:extLst>
              <a:ext uri="{FF2B5EF4-FFF2-40B4-BE49-F238E27FC236}">
                <a16:creationId xmlns:lc="http://schemas.openxmlformats.org/drawingml/2006/lockedCanvas" xmlns="" xmlns:a16="http://schemas.microsoft.com/office/drawing/2014/main" xmlns:xdr="http://schemas.openxmlformats.org/drawingml/2006/spreadsheetDrawing" id="{034194ED-5F4F-4D2F-943A-EBFA96B5F5A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2725" y="2133600"/>
            <a:ext cx="813107" cy="107237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lc="http://schemas.openxmlformats.org/drawingml/2006/lockedCanvas" xmlns="" xmlns:a16="http://schemas.microsoft.com/office/drawing/2014/main" xmlns:xdr="http://schemas.openxmlformats.org/drawingml/2006/spreadsheetDrawing" id="{A8BA6C92-CCB7-434D-9B23-7FD79D94B57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2725" y="3551847"/>
            <a:ext cx="822114" cy="107237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lc="http://schemas.openxmlformats.org/drawingml/2006/lockedCanvas" xmlns="" xmlns:a16="http://schemas.microsoft.com/office/drawing/2014/main" xmlns:xdr="http://schemas.openxmlformats.org/drawingml/2006/spreadsheetDrawing" id="{2AAE29F6-643B-426B-8407-0C6008E7D8D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1732" y="4947422"/>
            <a:ext cx="804101" cy="107237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lc="http://schemas.openxmlformats.org/drawingml/2006/lockedCanvas" xmlns="" xmlns:a16="http://schemas.microsoft.com/office/drawing/2014/main" xmlns:xdr="http://schemas.openxmlformats.org/drawingml/2006/spreadsheetDrawing" id="{9D99F083-985A-4599-A802-E63AD9A274E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4700" y="2133600"/>
            <a:ext cx="822596" cy="107237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lc="http://schemas.openxmlformats.org/drawingml/2006/lockedCanvas" xmlns="" xmlns:a16="http://schemas.microsoft.com/office/drawing/2014/main" xmlns:xdr="http://schemas.openxmlformats.org/drawingml/2006/spreadsheetDrawing" id="{6614139C-A16A-46BC-A3CE-43B080D85A8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4700" y="4947422"/>
            <a:ext cx="838200" cy="107237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lc="http://schemas.openxmlformats.org/drawingml/2006/lockedCanvas" xmlns="" xmlns:a16="http://schemas.microsoft.com/office/drawing/2014/main" xmlns:xdr="http://schemas.openxmlformats.org/drawingml/2006/spreadsheetDrawing" id="{672422FB-4241-4EE6-858E-A0BB4936049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4700" y="3551847"/>
            <a:ext cx="844848" cy="1075680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2361731" y="3162301"/>
            <a:ext cx="8131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Image1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2352723" y="4574839"/>
            <a:ext cx="8131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Image2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2352723" y="5948627"/>
            <a:ext cx="8131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Image3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3305692" y="3139611"/>
            <a:ext cx="8131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Image4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3301152" y="4574838"/>
            <a:ext cx="8131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Image5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3339792" y="5964686"/>
            <a:ext cx="8131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Image6</a:t>
            </a:r>
          </a:p>
        </p:txBody>
      </p:sp>
      <p:sp>
        <p:nvSpPr>
          <p:cNvPr id="35" name="Rectangle 34"/>
          <p:cNvSpPr/>
          <p:nvPr/>
        </p:nvSpPr>
        <p:spPr>
          <a:xfrm>
            <a:off x="4457700" y="5419636"/>
            <a:ext cx="59817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Here, faces are considered a match if the Euclidean distance between the face vectors is 0.56 or less. </a:t>
            </a:r>
          </a:p>
          <a:p>
            <a:r>
              <a:rPr lang="en-US" dirty="0"/>
              <a:t>With decrease in Euclidean distance, chances of a match increases and vice versa.</a:t>
            </a:r>
          </a:p>
        </p:txBody>
      </p:sp>
      <p:pic>
        <p:nvPicPr>
          <p:cNvPr id="22" name="Picture 21"/>
          <p:cNvPicPr/>
          <p:nvPr/>
        </p:nvPicPr>
        <p:blipFill>
          <a:blip r:embed="rId9"/>
          <a:stretch>
            <a:fillRect/>
          </a:stretch>
        </p:blipFill>
        <p:spPr>
          <a:xfrm>
            <a:off x="4724400" y="2097157"/>
            <a:ext cx="4762500" cy="1454690"/>
          </a:xfrm>
          <a:prstGeom prst="rect">
            <a:avLst/>
          </a:prstGeom>
        </p:spPr>
      </p:pic>
      <p:pic>
        <p:nvPicPr>
          <p:cNvPr id="26" name="Picture 25"/>
          <p:cNvPicPr/>
          <p:nvPr/>
        </p:nvPicPr>
        <p:blipFill>
          <a:blip r:embed="rId10"/>
          <a:stretch>
            <a:fillRect/>
          </a:stretch>
        </p:blipFill>
        <p:spPr>
          <a:xfrm>
            <a:off x="4734910" y="3731535"/>
            <a:ext cx="4751990" cy="1508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597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2514600" y="332829"/>
            <a:ext cx="7924800" cy="364534"/>
          </a:xfrm>
        </p:spPr>
        <p:txBody>
          <a:bodyPr>
            <a:noAutofit/>
          </a:bodyPr>
          <a:lstStyle/>
          <a:p>
            <a:pPr algn="ctr"/>
            <a:r>
              <a:rPr lang="en-US" sz="2600" dirty="0" smtClean="0">
                <a:cs typeface="Tahoma" pitchFamily="34" charset="0"/>
              </a:rPr>
              <a:t>Relevant Links and References</a:t>
            </a:r>
            <a:endParaRPr lang="en-US" sz="2600" dirty="0">
              <a:cs typeface="Tahoma" pitchFamily="34" charset="0"/>
            </a:endParaRPr>
          </a:p>
        </p:txBody>
      </p:sp>
      <p:sp>
        <p:nvSpPr>
          <p:cNvPr id="25" name="Content Placeholder 9"/>
          <p:cNvSpPr txBox="1">
            <a:spLocks/>
          </p:cNvSpPr>
          <p:nvPr/>
        </p:nvSpPr>
        <p:spPr>
          <a:xfrm>
            <a:off x="748050" y="1156025"/>
            <a:ext cx="10851283" cy="2433842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5400000" scaled="1"/>
            <a:tileRect/>
          </a:gradFill>
        </p:spPr>
        <p:txBody>
          <a:bodyPr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0" indent="0">
              <a:buNone/>
            </a:pPr>
            <a:r>
              <a:rPr lang="en-IN" sz="1800" dirty="0">
                <a:hlinkClick r:id="rId3"/>
              </a:rPr>
              <a:t>https://www.analyticsvidhya.com/blog/2018/08/a-simple-introduction-to-facial-recognition-with-python-codes</a:t>
            </a:r>
            <a:r>
              <a:rPr lang="en-IN" sz="1800" dirty="0" smtClean="0">
                <a:hlinkClick r:id="rId3"/>
              </a:rPr>
              <a:t>/</a:t>
            </a:r>
            <a:endParaRPr lang="en-IN" sz="1800" dirty="0" smtClean="0"/>
          </a:p>
          <a:p>
            <a:pPr marL="0" indent="0">
              <a:buNone/>
            </a:pPr>
            <a:endParaRPr lang="en-IN" sz="1800" i="1" dirty="0"/>
          </a:p>
          <a:p>
            <a:pPr marL="0" indent="0">
              <a:buNone/>
            </a:pPr>
            <a:r>
              <a:rPr lang="en-US" sz="1800" i="1" dirty="0">
                <a:hlinkClick r:id="rId4"/>
              </a:rPr>
              <a:t>https://face-recognition.readthedocs.io/en/latest/_</a:t>
            </a:r>
            <a:r>
              <a:rPr lang="en-US" sz="1800" i="1" dirty="0" smtClean="0">
                <a:hlinkClick r:id="rId4"/>
              </a:rPr>
              <a:t>modules/face_recognition/api.html#face_distance</a:t>
            </a:r>
            <a:endParaRPr lang="en-US" sz="1800" i="1" dirty="0" smtClean="0"/>
          </a:p>
          <a:p>
            <a:pPr marL="0" indent="0">
              <a:buNone/>
            </a:pPr>
            <a:endParaRPr lang="en-US" sz="1800" i="1" dirty="0"/>
          </a:p>
          <a:p>
            <a:pPr marL="0" indent="0">
              <a:buNone/>
            </a:pPr>
            <a:r>
              <a:rPr lang="en-US" sz="1800" i="1" dirty="0">
                <a:hlinkClick r:id="rId5"/>
              </a:rPr>
              <a:t>https://</a:t>
            </a:r>
            <a:r>
              <a:rPr lang="en-US" sz="1800" i="1" dirty="0" smtClean="0">
                <a:hlinkClick r:id="rId5"/>
              </a:rPr>
              <a:t>github.com/ageitgey/face_recognition/wiki/Face-Recognition-Accuracy-Problems</a:t>
            </a:r>
            <a:endParaRPr lang="en-US" sz="1800" i="1" dirty="0" smtClean="0"/>
          </a:p>
          <a:p>
            <a:pPr marL="0" indent="0">
              <a:buNone/>
            </a:pPr>
            <a:endParaRPr lang="en-US" sz="1800" b="1" i="1" dirty="0"/>
          </a:p>
        </p:txBody>
      </p:sp>
    </p:spTree>
    <p:extLst>
      <p:ext uri="{BB962C8B-B14F-4D97-AF65-F5344CB8AC3E}">
        <p14:creationId xmlns:p14="http://schemas.microsoft.com/office/powerpoint/2010/main" val="3414671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163</TotalTime>
  <Words>405</Words>
  <Application>Microsoft Office PowerPoint</Application>
  <PresentationFormat>Widescreen</PresentationFormat>
  <Paragraphs>45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Arial</vt:lpstr>
      <vt:lpstr>Calibri</vt:lpstr>
      <vt:lpstr>Calibri (Body)</vt:lpstr>
      <vt:lpstr>Calibri Light</vt:lpstr>
      <vt:lpstr>Tahoma</vt:lpstr>
      <vt:lpstr>Office Theme</vt:lpstr>
      <vt:lpstr>De-duplication of Entities with-in a cluster using Image matching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Deduplication using Image Matching</dc:title>
  <dc:creator>Saurabh</dc:creator>
  <cp:lastModifiedBy>Saurabh</cp:lastModifiedBy>
  <cp:revision>5</cp:revision>
  <dcterms:created xsi:type="dcterms:W3CDTF">2020-09-19T05:27:48Z</dcterms:created>
  <dcterms:modified xsi:type="dcterms:W3CDTF">2020-09-19T09:02:34Z</dcterms:modified>
</cp:coreProperties>
</file>